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6T10:41:12.917"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32D0090-C638-46A6-A99C-0D5DFA27D33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23200B16-C399-4A83-AD2D-9418C6CAF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06D28D04-C3CD-4C03-A42C-170AADDBB37C}"/>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5" name="Нижний колонтитул 4">
            <a:extLst>
              <a:ext uri="{FF2B5EF4-FFF2-40B4-BE49-F238E27FC236}">
                <a16:creationId xmlns="" xmlns:a16="http://schemas.microsoft.com/office/drawing/2014/main" id="{9CB3D237-58B5-435E-B8F5-57E98C94E6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BB46BE1-E62A-4C39-9499-1C85F6C91F2F}"/>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328139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DC2CCC4-FE37-41D8-AC60-3DA67A66C21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81D2727A-EE5D-4B6B-B3EC-6C241C76A04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CCBEC28-F06C-4E64-9C0B-04FD4B6E0BE3}"/>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5" name="Нижний колонтитул 4">
            <a:extLst>
              <a:ext uri="{FF2B5EF4-FFF2-40B4-BE49-F238E27FC236}">
                <a16:creationId xmlns="" xmlns:a16="http://schemas.microsoft.com/office/drawing/2014/main" id="{FFA9CE06-2778-443E-AA03-D6D874D3E3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D4FD338-3A59-42F3-81A4-4EEEF9A369C4}"/>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278883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77C52549-804E-4EFB-A179-B2F64330C91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B53150AF-F947-4B70-841C-DCB60C7716C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788D55E-8149-4A0D-905C-08153B2BF772}"/>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5" name="Нижний колонтитул 4">
            <a:extLst>
              <a:ext uri="{FF2B5EF4-FFF2-40B4-BE49-F238E27FC236}">
                <a16:creationId xmlns="" xmlns:a16="http://schemas.microsoft.com/office/drawing/2014/main" id="{AF112DFA-12B1-4374-8992-9B43F6649F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C4A7CE6-0203-42DB-9E3A-C732B0655615}"/>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155210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5B7D20F-85A7-4C0F-8262-015FFD85E38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23E7AB21-8947-43C6-AA87-42A39948AAF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CB9F12E-3908-471D-A610-9D39B559E270}"/>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5" name="Нижний колонтитул 4">
            <a:extLst>
              <a:ext uri="{FF2B5EF4-FFF2-40B4-BE49-F238E27FC236}">
                <a16:creationId xmlns="" xmlns:a16="http://schemas.microsoft.com/office/drawing/2014/main" id="{64FE56C6-D779-4ED2-A3B0-B4A8E5ACB2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A214574C-A002-4330-BC78-9D67745E1C2B}"/>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142901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C4263B8-9347-4A67-9B70-BAD67B0B681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65403432-8921-473B-A770-7B184295CA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303A54C3-59A7-4E2F-B93A-31699B55BF41}"/>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5" name="Нижний колонтитул 4">
            <a:extLst>
              <a:ext uri="{FF2B5EF4-FFF2-40B4-BE49-F238E27FC236}">
                <a16:creationId xmlns="" xmlns:a16="http://schemas.microsoft.com/office/drawing/2014/main" id="{1C3F09BE-5970-4B24-8DDE-C2A8951C16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7E8D5072-0C4A-4C9C-9C76-F06A9A54989F}"/>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386634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73D206E-EF05-4BE4-8507-2DE0B30851C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0BA98205-3BC3-4E13-9160-331A33A47AE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157A58FC-2DA2-4FA6-BC3E-92EC1165C06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1DCB1CDB-9D90-42C6-9848-A8216C793DBC}"/>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6" name="Нижний колонтитул 5">
            <a:extLst>
              <a:ext uri="{FF2B5EF4-FFF2-40B4-BE49-F238E27FC236}">
                <a16:creationId xmlns="" xmlns:a16="http://schemas.microsoft.com/office/drawing/2014/main" id="{C3744409-B827-49F3-8AED-32B732F1A0D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A71ABB7-6D01-4194-9269-770638E4609D}"/>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44015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C53792-9186-4CD2-990C-647F9710A43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C86F5A46-1615-4027-9D63-793A6445C9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DE0ADFC4-D466-44B5-88B4-839942C39C0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F7F645AF-DCE1-417E-AC6D-800F405F15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B24AF0A5-ADE0-407F-ACC1-72462BA114F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FF57F962-314D-4FE8-B645-7AC8B4A6AADF}"/>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8" name="Нижний колонтитул 7">
            <a:extLst>
              <a:ext uri="{FF2B5EF4-FFF2-40B4-BE49-F238E27FC236}">
                <a16:creationId xmlns="" xmlns:a16="http://schemas.microsoft.com/office/drawing/2014/main" id="{B74AD570-D6E4-43CA-BFDF-0C70711E464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C85BAB70-0287-4F3D-898E-6A60CAD717BF}"/>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90085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E7A9002-D950-4B03-A829-1615C504EA2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3162574A-E476-464A-AFA4-1C761491D495}"/>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4" name="Нижний колонтитул 3">
            <a:extLst>
              <a:ext uri="{FF2B5EF4-FFF2-40B4-BE49-F238E27FC236}">
                <a16:creationId xmlns="" xmlns:a16="http://schemas.microsoft.com/office/drawing/2014/main" id="{CD35A1B1-7028-4185-9DD3-50FEB0BB3D6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118276CC-FAF0-4274-8F7C-4F902F1D8F55}"/>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358602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238D972A-A798-45E1-98A5-C035AB751139}"/>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3" name="Нижний колонтитул 2">
            <a:extLst>
              <a:ext uri="{FF2B5EF4-FFF2-40B4-BE49-F238E27FC236}">
                <a16:creationId xmlns="" xmlns:a16="http://schemas.microsoft.com/office/drawing/2014/main" id="{CFE8FF9B-4506-498C-8045-DEE735A6305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9E0D8F9D-7FDC-47B3-A546-587C70B0910F}"/>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38439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B646147-8D90-45A2-9C22-788C956190C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0BE321F7-3C01-4A2F-939E-1FD940954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80C091E8-C528-4B99-BFDC-5CE32AAB6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7AE21230-E5E3-4758-BB6F-179CD0C7BCD9}"/>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6" name="Нижний колонтитул 5">
            <a:extLst>
              <a:ext uri="{FF2B5EF4-FFF2-40B4-BE49-F238E27FC236}">
                <a16:creationId xmlns="" xmlns:a16="http://schemas.microsoft.com/office/drawing/2014/main" id="{B4127672-3487-4A2E-95B7-4B5C7B82914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D120ADF-C03B-4C80-87F4-F82C47356A37}"/>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405179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FB87A9C-0E1F-4C41-A912-35FC62711D0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1EA9DA34-A85B-41C2-81FF-CB7876A7E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12130897-2569-4E19-8614-45AF0A75B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7349F4A5-1BCD-40E7-A2ED-AA8E6832F36D}"/>
              </a:ext>
            </a:extLst>
          </p:cNvPr>
          <p:cNvSpPr>
            <a:spLocks noGrp="1"/>
          </p:cNvSpPr>
          <p:nvPr>
            <p:ph type="dt" sz="half" idx="10"/>
          </p:nvPr>
        </p:nvSpPr>
        <p:spPr/>
        <p:txBody>
          <a:bodyPr/>
          <a:lstStyle/>
          <a:p>
            <a:fld id="{C199513C-B03E-41AA-BEE5-77D34B67C4B5}" type="datetimeFigureOut">
              <a:rPr lang="ru-RU" smtClean="0"/>
              <a:t>26.08.2020</a:t>
            </a:fld>
            <a:endParaRPr lang="ru-RU"/>
          </a:p>
        </p:txBody>
      </p:sp>
      <p:sp>
        <p:nvSpPr>
          <p:cNvPr id="6" name="Нижний колонтитул 5">
            <a:extLst>
              <a:ext uri="{FF2B5EF4-FFF2-40B4-BE49-F238E27FC236}">
                <a16:creationId xmlns="" xmlns:a16="http://schemas.microsoft.com/office/drawing/2014/main" id="{0844E39A-4C0D-4693-8B48-76AFF224C99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99317D97-6C0C-4CE5-8038-63FA10AA3045}"/>
              </a:ext>
            </a:extLst>
          </p:cNvPr>
          <p:cNvSpPr>
            <a:spLocks noGrp="1"/>
          </p:cNvSpPr>
          <p:nvPr>
            <p:ph type="sldNum" sz="quarter" idx="12"/>
          </p:nvPr>
        </p:nvSpPr>
        <p:spPr/>
        <p:txBody>
          <a:bodyPr/>
          <a:lstStyle/>
          <a:p>
            <a:fld id="{04F1EED5-9C7D-479D-80BB-7FED79DC68DC}" type="slidenum">
              <a:rPr lang="ru-RU" smtClean="0"/>
              <a:t>‹#›</a:t>
            </a:fld>
            <a:endParaRPr lang="ru-RU"/>
          </a:p>
        </p:txBody>
      </p:sp>
    </p:spTree>
    <p:extLst>
      <p:ext uri="{BB962C8B-B14F-4D97-AF65-F5344CB8AC3E}">
        <p14:creationId xmlns:p14="http://schemas.microsoft.com/office/powerpoint/2010/main" val="24602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DB5E06B-7BEF-4FD6-B229-6F86E357D4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F59640BA-E8BC-4C88-8A55-5C3285BA8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FAC6C59-469D-4F2A-B29D-9014AF960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9513C-B03E-41AA-BEE5-77D34B67C4B5}" type="datetimeFigureOut">
              <a:rPr lang="ru-RU" smtClean="0"/>
              <a:t>26.08.2020</a:t>
            </a:fld>
            <a:endParaRPr lang="ru-RU"/>
          </a:p>
        </p:txBody>
      </p:sp>
      <p:sp>
        <p:nvSpPr>
          <p:cNvPr id="5" name="Нижний колонтитул 4">
            <a:extLst>
              <a:ext uri="{FF2B5EF4-FFF2-40B4-BE49-F238E27FC236}">
                <a16:creationId xmlns="" xmlns:a16="http://schemas.microsoft.com/office/drawing/2014/main" id="{FA58367B-B1DB-48A6-8C72-79FF80603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D4719F9B-764A-4EBD-A43E-21C32FF2F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1EED5-9C7D-479D-80BB-7FED79DC68DC}" type="slidenum">
              <a:rPr lang="ru-RU" smtClean="0"/>
              <a:t>‹#›</a:t>
            </a:fld>
            <a:endParaRPr lang="ru-RU"/>
          </a:p>
        </p:txBody>
      </p:sp>
    </p:spTree>
    <p:extLst>
      <p:ext uri="{BB962C8B-B14F-4D97-AF65-F5344CB8AC3E}">
        <p14:creationId xmlns:p14="http://schemas.microsoft.com/office/powerpoint/2010/main" val="990523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1626B14-D57A-4C93-85F1-0557EF4B180F}"/>
              </a:ext>
            </a:extLst>
          </p:cNvPr>
          <p:cNvSpPr>
            <a:spLocks noGrp="1"/>
          </p:cNvSpPr>
          <p:nvPr>
            <p:ph type="title"/>
          </p:nvPr>
        </p:nvSpPr>
        <p:spPr>
          <a:xfrm>
            <a:off x="838200" y="365125"/>
            <a:ext cx="10515600" cy="1325563"/>
          </a:xfrm>
        </p:spPr>
        <p:txBody>
          <a:bodyPr>
            <a:normAutofit/>
          </a:bodyPr>
          <a:lstStyle/>
          <a:p>
            <a:pPr algn="ctr"/>
            <a:r>
              <a:rPr lang="ru-RU" sz="2400" b="1" dirty="0"/>
              <a:t>Схемы размещения мест (площадок) накопления ТКО</a:t>
            </a:r>
            <a:br>
              <a:rPr lang="ru-RU" sz="2400" b="1" dirty="0"/>
            </a:br>
            <a:r>
              <a:rPr lang="ru-RU" sz="2400" b="1" dirty="0"/>
              <a:t>Размещение контейнерных площадок в п. Октябрьский</a:t>
            </a:r>
            <a:br>
              <a:rPr lang="ru-RU" sz="2400" b="1" dirty="0"/>
            </a:br>
            <a:r>
              <a:rPr lang="ru-RU" sz="2400" b="1" dirty="0"/>
              <a:t>- </a:t>
            </a:r>
            <a:r>
              <a:rPr lang="ru-RU" sz="1800" dirty="0"/>
              <a:t>место размещения контейнерной площадки</a:t>
            </a:r>
          </a:p>
        </p:txBody>
      </p:sp>
      <p:sp>
        <p:nvSpPr>
          <p:cNvPr id="6" name="Блок-схема: узел 5">
            <a:extLst>
              <a:ext uri="{FF2B5EF4-FFF2-40B4-BE49-F238E27FC236}">
                <a16:creationId xmlns="" xmlns:a16="http://schemas.microsoft.com/office/drawing/2014/main" id="{748B36EE-1589-4D9E-AD50-BF36327E612B}"/>
              </a:ext>
            </a:extLst>
          </p:cNvPr>
          <p:cNvSpPr/>
          <p:nvPr/>
        </p:nvSpPr>
        <p:spPr>
          <a:xfrm flipV="1">
            <a:off x="6794696" y="3221501"/>
            <a:ext cx="70338" cy="8440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a:extLst>
              <a:ext uri="{FF2B5EF4-FFF2-40B4-BE49-F238E27FC236}">
                <a16:creationId xmlns="" xmlns:a16="http://schemas.microsoft.com/office/drawing/2014/main" id="{A86C7E78-A6F7-456D-BC0A-7A79212F1286}"/>
              </a:ext>
            </a:extLst>
          </p:cNvPr>
          <p:cNvSpPr/>
          <p:nvPr/>
        </p:nvSpPr>
        <p:spPr>
          <a:xfrm flipV="1">
            <a:off x="7723163" y="4853353"/>
            <a:ext cx="84407" cy="8440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a:extLst>
              <a:ext uri="{FF2B5EF4-FFF2-40B4-BE49-F238E27FC236}">
                <a16:creationId xmlns="" xmlns:a16="http://schemas.microsoft.com/office/drawing/2014/main" id="{6CC4764E-8C5A-4E0D-A569-4D4B2D302C4C}"/>
              </a:ext>
            </a:extLst>
          </p:cNvPr>
          <p:cNvSpPr/>
          <p:nvPr/>
        </p:nvSpPr>
        <p:spPr>
          <a:xfrm flipH="1">
            <a:off x="4811151" y="5176911"/>
            <a:ext cx="84406" cy="8440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a:extLst>
              <a:ext uri="{FF2B5EF4-FFF2-40B4-BE49-F238E27FC236}">
                <a16:creationId xmlns="" xmlns:a16="http://schemas.microsoft.com/office/drawing/2014/main" id="{94397B6D-7A7D-49A2-A3CD-561799015427}"/>
              </a:ext>
            </a:extLst>
          </p:cNvPr>
          <p:cNvSpPr/>
          <p:nvPr/>
        </p:nvSpPr>
        <p:spPr>
          <a:xfrm flipV="1">
            <a:off x="4811151" y="2700998"/>
            <a:ext cx="84406" cy="84406"/>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СОЦИАЛЬНЫЙ КОНТРАКТ В ТРУДНОЙ СИТУАЦИИ</a:t>
            </a:r>
            <a:endParaRPr lang="ru-RU" dirty="0"/>
          </a:p>
          <a:p>
            <a:r>
              <a:rPr lang="ru-RU" i="1" dirty="0"/>
              <a:t> </a:t>
            </a:r>
            <a:endParaRPr lang="ru-RU" dirty="0"/>
          </a:p>
          <a:p>
            <a:r>
              <a:rPr lang="ru-RU" i="1" dirty="0"/>
              <a:t>	В Рыбинском районе малоимущие граждане имеют возможность улучшить свое благосостояние, воспользовавшись государственной поддержкой в форме социального контракта. Это особая форма взаимодействия, призванная помочь семье выйти из трудной жизненной ситуации, повысить экономическую активность и социальный статус при помощи индивидуальной программы и социальной поддержки. </a:t>
            </a:r>
            <a:endParaRPr lang="ru-RU" dirty="0"/>
          </a:p>
          <a:p>
            <a:r>
              <a:rPr lang="ru-RU" dirty="0"/>
              <a:t>	Адресная социальная помощь на основании социального контракта гражданам Рыбинского района оказывается с 2010 года в соответствии с Федеральным законом от 17.07.1999 года № 178-ФЗ "О государственной социальной помощи".</a:t>
            </a:r>
          </a:p>
          <a:p>
            <a:r>
              <a:rPr lang="ru-RU" dirty="0"/>
              <a:t>	При назначении социального контракта составляется договор между заявителем и органом социальной защиты населения о предоставлении этому человеку или его семье государственной социальной помощи в виде ежемесячных или единовременных денежных выплат и социальных услуг. В соответствии с договором гражданин обязуется реализовать оговоренные мероприятия, иначе ему придется вернуть деньги. </a:t>
            </a:r>
          </a:p>
          <a:p>
            <a:r>
              <a:rPr lang="ru-RU" dirty="0"/>
              <a:t>	Особенностью данного вида помощи является комплексный подход к решению проблемы нуждаемости. Помимо адресной денежной выплаты разрабатывается своеобразная карта социального сопровождения малоимущей семьи или одиноко проживающего гражданина – программа социальной адаптации. Карта содержит перечень комплекса предоставляемых услуг по социальной адаптации с одновременным осуществлением активных самостоятельных действий получателем помощи по выходу из сложной жизненной ситуации. </a:t>
            </a:r>
          </a:p>
          <a:p>
            <a:r>
              <a:rPr lang="ru-RU" dirty="0"/>
              <a:t>	Государственная помощь на основании социального контракта предоставляется исключительно на осуществление мероприятий, закрепленных в законодательстве. К ним относится поиск работы, прохождение профессионального обучения и дополнительного образования, осуществление индивидуальной предпринимательской деятельности, ведение личного подсобного хозяйства, осуществление ремонта жилья, добровольное лечение от алкогольной или наркотической зависимости, приобретение некоторых предметов мебели для детей, необходимой бытовой техники, мероприятий, направленных на подготовку к осенне-зимнему сезону.</a:t>
            </a:r>
          </a:p>
          <a:p>
            <a:r>
              <a:rPr lang="ru-RU" dirty="0"/>
              <a:t>	Можно выделить два типа социальных контрактов: на оказание поддерживающей помощи и оказание помощи на начальном этапе.</a:t>
            </a:r>
          </a:p>
          <a:p>
            <a:r>
              <a:rPr lang="ru-RU" dirty="0"/>
              <a:t>	Контракты первого типа заключаются с гражданами, нуждающимися в дополнительном доходе, который позволил бы оплатить повседневные или непредвиденные расходы. Например, одиноким матерям, осуществляющим уход за ребенком в возрасте от 1,5 до трех лет.</a:t>
            </a:r>
          </a:p>
          <a:p>
            <a:r>
              <a:rPr lang="ru-RU" dirty="0"/>
              <a:t>	Контракты второго типа заключаются с гражданами, имеющими четкий проект деятельности и нуждающимися в единовременной помощи для его внедрения. Таким примером может стать приобретение инструментов для ведения личного подсобного хозяйства или оборудования для осуществления индивидуальной предпринимательской деятельности.</a:t>
            </a:r>
          </a:p>
          <a:p>
            <a:r>
              <a:rPr lang="ru-RU" dirty="0"/>
              <a:t>	Социальная помощь на основании социального контракта имеет особое значение для семей с детьми. Риск попадания данной категории населения, в том числе многодетных и неполных семей, в группу «социально уязвимые» наиболее высок среди всех категорий населения. Поэтому приоритет при заключении социальных контрактов отдается семьям с детьми, в которых есть члены семьи трудоспособного возраста, не имеющие постоянного источника дохода либо владеющие низким доходом. </a:t>
            </a:r>
          </a:p>
          <a:p>
            <a:r>
              <a:rPr lang="ru-RU" dirty="0"/>
              <a:t>	Наиболее востребованным в Рыбинском районе оказалось направление помощи на развитие личного подсобного хозяйства. Граждане используют государственную поддержку на приобретение крупного рогатого скота, птицы, кормов, покупку сельскохозяйственной техники и ремонт хозяйственных строений. </a:t>
            </a:r>
          </a:p>
          <a:p>
            <a:r>
              <a:rPr lang="ru-RU" dirty="0"/>
              <a:t>	Развитие личного подсобного хозяйства способствует увеличению разнообразия рациона питания, улучшению материального положения семьи за счет реализации получаемой продукции, а также развитию трудовых навыков у детей.</a:t>
            </a:r>
          </a:p>
          <a:p>
            <a:r>
              <a:rPr lang="ru-RU" dirty="0"/>
              <a:t>	Также очень перспективным направлением социальной помощи на основании социального контракта является помощь на прохождение профессионального обучения и получение дополнительного профессионального образования. Обучение проходит по специальностям, на которые граждане не могут быть обучены бесплатно через службу занятости.</a:t>
            </a:r>
          </a:p>
          <a:p>
            <a:r>
              <a:rPr lang="ru-RU" dirty="0"/>
              <a:t>	Право на получение государственной социальной помощи на основании социального контракта, имеют малоимущие семьи, малоимущие одиноко проживающие граждане, которые, по независящим от них причинам, имеют среднедушевой доход ниже величины прожиточного минимума, установленной в области на дату обращения. Для расчета учитываются все доходы, в том числе стипендии, пенсии, доплаты.</a:t>
            </a:r>
          </a:p>
          <a:p>
            <a:r>
              <a:rPr lang="ru-RU" dirty="0"/>
              <a:t>	Государственная социальная помощь на основании социального контракта назначается на срок от трех месяцев до одного года исходя из содержания программы социальной адаптации, разработанной гражданином совместно с уполномоченным органом в сфере социальной защиты населения. К участию в разработке программы социальной адаптации могут привлекаться специалисты органов образования, здравоохранения, органов службы занятости населения, общественных и иных заинтересованных организаций.</a:t>
            </a:r>
          </a:p>
          <a:p>
            <a:r>
              <a:rPr lang="ru-RU" dirty="0"/>
              <a:t>	Предоставляемая сумма помощи рассчитывается индивидуально для каждой семьи в зависимости от ее положения и возможностей. Однако максимальный размер помощи за весь период действия контракта не более пяти прожиточных минимумов.</a:t>
            </a:r>
          </a:p>
          <a:p>
            <a:r>
              <a:rPr lang="ru-RU" dirty="0"/>
              <a:t>	Для получения социальной помощи гражданам необходимо предоставить пакет документов. Это документ, удостоверяющий личность гражданина Российской Федерации, документы, подтверждающие доходы заявителя и членов его семьи за три последних календарных месяца, предшествующих месяцу подачи заявления; справка о назначении пенсии для отдельных категорий граждан и документы, подтверждающие родство. В зависимости от вида мероприятий, заявитель предоставляет ряд дополнительные документов, которые необходимы для заключения с ним социального контракта. При этом  семья, заключившая социальный контракт, продолжает иметь права на получение других видов социальной помощи</a:t>
            </a:r>
          </a:p>
          <a:p>
            <a:r>
              <a:rPr lang="ru-RU" dirty="0"/>
              <a:t>	Примеров действенности оказания социальной много. Одним из таких можно назвать первый социальный контракт денежные средства которого были использованы на обучение: с заявлением об оказании социального помощи на основании социального контракта обратилась мать двоих детей, которых  воспитывает одна, имеет высшее образование по направлению «искусство». Переехав жить в Рыбинский район, она не смогла найти работу по профессии, поэтому устроилась работать в школу библиотекарем. Для обеспечения двоих детей всем необходимым заработная плата библиотекаря мала. В рамках оказания социальной помощи на основании социального контракта были  выделены денежные средства на прохождение обучающих курсов. После окончания  курсов повышения квалификации в педагогическом университете имени К.Д. Ушинского в городе Ярославле женщина смогла устроиться учителем в ту же школу, где и работала библиотекарем. Соответственно выросли доходы в семье и материальное положение наладилось.</a:t>
            </a:r>
          </a:p>
          <a:p>
            <a:r>
              <a:rPr lang="ru-RU" dirty="0"/>
              <a:t>	В 2018 году данным видом помощи воспользовались 50 семей Рыбинского района. За истекший период 2019 года  государственной поддержкой в форме социального контракта воспользовались уже 20 семей. Надо отметить, что возросло количество социальных контрактов на развитие индивидуального подсобного хозяйства. Много заявлений	 поступает от многодетных семей. </a:t>
            </a:r>
          </a:p>
          <a:p>
            <a:r>
              <a:rPr lang="ru-RU" dirty="0"/>
              <a:t>	Получить консультацию по вопросу предоставления государственной социальной помощи на основании социального контракта можно в управлении труда и социальной поддержки населения администрации Рыбинского района по адресу: город Рыбинск улица Крестовая, 139 (кабинет 102) и по телефону (4855)22-23-03.</a:t>
            </a:r>
          </a:p>
          <a:p>
            <a:r>
              <a:rPr lang="ru-RU" dirty="0"/>
              <a:t> </a:t>
            </a:r>
          </a:p>
          <a:p>
            <a:r>
              <a:rPr lang="ru-RU" dirty="0"/>
              <a:t> </a:t>
            </a:r>
          </a:p>
          <a:p>
            <a:r>
              <a:rPr lang="ru-RU" dirty="0"/>
              <a:t>Управление труда и социальной поддержки населения </a:t>
            </a:r>
          </a:p>
          <a:p>
            <a:r>
              <a:rPr lang="ru-RU" dirty="0"/>
              <a:t>администрации Рыбинского района </a:t>
            </a:r>
          </a:p>
        </p:txBody>
      </p:sp>
      <p:sp>
        <p:nvSpPr>
          <p:cNvPr id="3" name="TextBox 2">
            <a:extLst>
              <a:ext uri="{FF2B5EF4-FFF2-40B4-BE49-F238E27FC236}">
                <a16:creationId xmlns="" xmlns:a16="http://schemas.microsoft.com/office/drawing/2014/main" id="{46E56CBC-3A8E-465C-A8D4-F7032A4363B2}"/>
              </a:ext>
            </a:extLst>
          </p:cNvPr>
          <p:cNvSpPr txBox="1"/>
          <p:nvPr/>
        </p:nvSpPr>
        <p:spPr>
          <a:xfrm>
            <a:off x="4783014" y="2391508"/>
            <a:ext cx="112544" cy="369332"/>
          </a:xfrm>
          <a:prstGeom prst="rect">
            <a:avLst/>
          </a:prstGeom>
          <a:noFill/>
        </p:spPr>
        <p:txBody>
          <a:bodyPr wrap="square" rtlCol="0">
            <a:spAutoFit/>
          </a:bodyPr>
          <a:lstStyle/>
          <a:p>
            <a:r>
              <a:rPr lang="ru-RU" dirty="0"/>
              <a:t>5</a:t>
            </a:r>
          </a:p>
        </p:txBody>
      </p:sp>
      <p:sp>
        <p:nvSpPr>
          <p:cNvPr id="5" name="TextBox 4">
            <a:extLst>
              <a:ext uri="{FF2B5EF4-FFF2-40B4-BE49-F238E27FC236}">
                <a16:creationId xmlns="" xmlns:a16="http://schemas.microsoft.com/office/drawing/2014/main" id="{F56652F3-625F-458E-9216-C78591FA98F0}"/>
              </a:ext>
            </a:extLst>
          </p:cNvPr>
          <p:cNvSpPr txBox="1"/>
          <p:nvPr/>
        </p:nvSpPr>
        <p:spPr>
          <a:xfrm>
            <a:off x="6696222" y="2968284"/>
            <a:ext cx="168812" cy="369332"/>
          </a:xfrm>
          <a:prstGeom prst="rect">
            <a:avLst/>
          </a:prstGeom>
          <a:noFill/>
        </p:spPr>
        <p:txBody>
          <a:bodyPr wrap="square" rtlCol="0">
            <a:spAutoFit/>
          </a:bodyPr>
          <a:lstStyle/>
          <a:p>
            <a:r>
              <a:rPr lang="ru-RU" dirty="0"/>
              <a:t>1</a:t>
            </a:r>
          </a:p>
        </p:txBody>
      </p:sp>
      <p:sp>
        <p:nvSpPr>
          <p:cNvPr id="10" name="TextBox 9">
            <a:extLst>
              <a:ext uri="{FF2B5EF4-FFF2-40B4-BE49-F238E27FC236}">
                <a16:creationId xmlns="" xmlns:a16="http://schemas.microsoft.com/office/drawing/2014/main" id="{8428286D-BDF4-4897-9A57-5A5235E5247D}"/>
              </a:ext>
            </a:extLst>
          </p:cNvPr>
          <p:cNvSpPr txBox="1"/>
          <p:nvPr/>
        </p:nvSpPr>
        <p:spPr>
          <a:xfrm>
            <a:off x="4895553" y="4937755"/>
            <a:ext cx="45719" cy="369332"/>
          </a:xfrm>
          <a:prstGeom prst="rect">
            <a:avLst/>
          </a:prstGeom>
          <a:noFill/>
        </p:spPr>
        <p:txBody>
          <a:bodyPr wrap="square" rtlCol="0">
            <a:spAutoFit/>
          </a:bodyPr>
          <a:lstStyle/>
          <a:p>
            <a:r>
              <a:rPr lang="ru-RU" dirty="0"/>
              <a:t>3</a:t>
            </a:r>
          </a:p>
        </p:txBody>
      </p:sp>
      <p:sp>
        <p:nvSpPr>
          <p:cNvPr id="16" name="TextBox 15">
            <a:extLst>
              <a:ext uri="{FF2B5EF4-FFF2-40B4-BE49-F238E27FC236}">
                <a16:creationId xmlns="" xmlns:a16="http://schemas.microsoft.com/office/drawing/2014/main" id="{DEBE87E2-6961-41AA-A7A6-36C7128927A1}"/>
              </a:ext>
            </a:extLst>
          </p:cNvPr>
          <p:cNvSpPr txBox="1"/>
          <p:nvPr/>
        </p:nvSpPr>
        <p:spPr>
          <a:xfrm>
            <a:off x="7807564" y="4600132"/>
            <a:ext cx="84407" cy="369332"/>
          </a:xfrm>
          <a:prstGeom prst="rect">
            <a:avLst/>
          </a:prstGeom>
          <a:noFill/>
        </p:spPr>
        <p:txBody>
          <a:bodyPr wrap="square" rtlCol="0">
            <a:spAutoFit/>
          </a:bodyPr>
          <a:lstStyle/>
          <a:p>
            <a:r>
              <a:rPr lang="ru-RU" dirty="0"/>
              <a:t>2</a:t>
            </a:r>
          </a:p>
        </p:txBody>
      </p:sp>
      <p:pic>
        <p:nvPicPr>
          <p:cNvPr id="9" name="Объект 8"/>
          <p:cNvPicPr>
            <a:picLocks noGrp="1" noChangeAspect="1"/>
          </p:cNvPicPr>
          <p:nvPr>
            <p:ph idx="1"/>
          </p:nvPr>
        </p:nvPicPr>
        <p:blipFill rotWithShape="1">
          <a:blip r:embed="rId2"/>
          <a:srcRect l="21969" t="13482" r="3055" b="11667"/>
          <a:stretch/>
        </p:blipFill>
        <p:spPr>
          <a:xfrm>
            <a:off x="1953395" y="1520506"/>
            <a:ext cx="8514308" cy="4781309"/>
          </a:xfrm>
          <a:prstGeom prst="rect">
            <a:avLst/>
          </a:prstGeom>
          <a:solidFill>
            <a:schemeClr val="accent6"/>
          </a:solidFill>
        </p:spPr>
      </p:pic>
      <p:sp>
        <p:nvSpPr>
          <p:cNvPr id="17" name="Овал 16"/>
          <p:cNvSpPr/>
          <p:nvPr/>
        </p:nvSpPr>
        <p:spPr>
          <a:xfrm>
            <a:off x="5765074" y="5625737"/>
            <a:ext cx="261257" cy="226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631474" y="1288869"/>
            <a:ext cx="209006" cy="165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5704114" y="1520506"/>
            <a:ext cx="191589" cy="170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7332617" y="1837509"/>
            <a:ext cx="165463" cy="148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5669280" y="3484040"/>
            <a:ext cx="191588" cy="17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3570514" y="1843871"/>
            <a:ext cx="209006" cy="202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7786122" y="2968284"/>
            <a:ext cx="168808" cy="140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1290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D7D21E-A284-40A9-A130-973B94A99C49}"/>
              </a:ext>
            </a:extLst>
          </p:cNvPr>
          <p:cNvSpPr>
            <a:spLocks noGrp="1"/>
          </p:cNvSpPr>
          <p:nvPr>
            <p:ph type="title"/>
          </p:nvPr>
        </p:nvSpPr>
        <p:spPr/>
        <p:txBody>
          <a:bodyPr/>
          <a:lstStyle/>
          <a:p>
            <a:pPr algn="ctr"/>
            <a:r>
              <a:rPr lang="ru-RU" sz="2400" b="1" dirty="0">
                <a:solidFill>
                  <a:prstClr val="black"/>
                </a:solidFill>
              </a:rPr>
              <a:t>Схемы размещения мест (площадок) накопления ТКО</a:t>
            </a:r>
            <a:br>
              <a:rPr lang="ru-RU" sz="2400" b="1" dirty="0">
                <a:solidFill>
                  <a:prstClr val="black"/>
                </a:solidFill>
              </a:rPr>
            </a:br>
            <a:r>
              <a:rPr lang="ru-RU" sz="2400" b="1" dirty="0">
                <a:solidFill>
                  <a:prstClr val="black"/>
                </a:solidFill>
              </a:rPr>
              <a:t>Размещение контейнерных площадок в д. </a:t>
            </a:r>
            <a:r>
              <a:rPr lang="ru-RU" sz="2400" b="1" dirty="0" err="1">
                <a:solidFill>
                  <a:prstClr val="black"/>
                </a:solidFill>
              </a:rPr>
              <a:t>Дюдьково</a:t>
            </a:r>
            <a:r>
              <a:rPr lang="ru-RU" sz="2400" b="1" dirty="0">
                <a:solidFill>
                  <a:prstClr val="black"/>
                </a:solidFill>
              </a:rPr>
              <a:t/>
            </a:r>
            <a:br>
              <a:rPr lang="ru-RU" sz="2400" b="1" dirty="0">
                <a:solidFill>
                  <a:prstClr val="black"/>
                </a:solidFill>
              </a:rPr>
            </a:br>
            <a:r>
              <a:rPr lang="ru-RU" sz="2400" b="1" dirty="0">
                <a:solidFill>
                  <a:prstClr val="black"/>
                </a:solidFill>
              </a:rPr>
              <a:t>- </a:t>
            </a:r>
            <a:r>
              <a:rPr lang="ru-RU" sz="1800" dirty="0">
                <a:solidFill>
                  <a:prstClr val="black"/>
                </a:solidFill>
              </a:rPr>
              <a:t>место размещения контейнерной площадки</a:t>
            </a:r>
            <a:endParaRPr lang="ru-RU" dirty="0"/>
          </a:p>
        </p:txBody>
      </p:sp>
      <p:pic>
        <p:nvPicPr>
          <p:cNvPr id="4" name="Объект 3">
            <a:extLst>
              <a:ext uri="{FF2B5EF4-FFF2-40B4-BE49-F238E27FC236}">
                <a16:creationId xmlns="" xmlns:a16="http://schemas.microsoft.com/office/drawing/2014/main" id="{B64DA107-C867-4673-949A-E9811A99D88C}"/>
              </a:ext>
            </a:extLst>
          </p:cNvPr>
          <p:cNvPicPr>
            <a:picLocks noGrp="1" noChangeAspect="1"/>
          </p:cNvPicPr>
          <p:nvPr>
            <p:ph idx="1"/>
          </p:nvPr>
        </p:nvPicPr>
        <p:blipFill>
          <a:blip r:embed="rId2"/>
          <a:stretch>
            <a:fillRect/>
          </a:stretch>
        </p:blipFill>
        <p:spPr>
          <a:xfrm>
            <a:off x="1885070" y="1561514"/>
            <a:ext cx="8961121" cy="5036234"/>
          </a:xfrm>
          <a:prstGeom prst="rect">
            <a:avLst/>
          </a:prstGeom>
        </p:spPr>
      </p:pic>
      <p:sp>
        <p:nvSpPr>
          <p:cNvPr id="6" name="Блок-схема: узел 5">
            <a:extLst>
              <a:ext uri="{FF2B5EF4-FFF2-40B4-BE49-F238E27FC236}">
                <a16:creationId xmlns="" xmlns:a16="http://schemas.microsoft.com/office/drawing/2014/main" id="{61A6085C-A974-4942-8109-49B0D85AD8C5}"/>
              </a:ext>
            </a:extLst>
          </p:cNvPr>
          <p:cNvSpPr/>
          <p:nvPr/>
        </p:nvSpPr>
        <p:spPr>
          <a:xfrm flipV="1">
            <a:off x="3587262" y="1308293"/>
            <a:ext cx="126609" cy="11254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3587262" y="1308293"/>
            <a:ext cx="209675" cy="189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156624" y="3396343"/>
            <a:ext cx="174171" cy="2002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5456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dirty="0" smtClean="0">
                <a:solidFill>
                  <a:prstClr val="black"/>
                </a:solidFill>
              </a:rPr>
              <a:t>Схема </a:t>
            </a:r>
            <a:r>
              <a:rPr lang="ru-RU" sz="2400" b="1" dirty="0">
                <a:solidFill>
                  <a:prstClr val="black"/>
                </a:solidFill>
              </a:rPr>
              <a:t>размещения мест (площадок) накопления ТКО</a:t>
            </a:r>
            <a:br>
              <a:rPr lang="ru-RU" sz="2400" b="1" dirty="0">
                <a:solidFill>
                  <a:prstClr val="black"/>
                </a:solidFill>
              </a:rPr>
            </a:br>
            <a:r>
              <a:rPr lang="ru-RU" sz="2400" b="1" dirty="0" smtClean="0">
                <a:solidFill>
                  <a:prstClr val="black"/>
                </a:solidFill>
              </a:rPr>
              <a:t>в д. Ильинское</a:t>
            </a:r>
            <a:r>
              <a:rPr lang="ru-RU" sz="2400" b="1" dirty="0">
                <a:solidFill>
                  <a:prstClr val="black"/>
                </a:solidFill>
              </a:rPr>
              <a:t/>
            </a:r>
            <a:br>
              <a:rPr lang="ru-RU" sz="2400" b="1" dirty="0">
                <a:solidFill>
                  <a:prstClr val="black"/>
                </a:solidFill>
              </a:rPr>
            </a:br>
            <a:r>
              <a:rPr lang="ru-RU" sz="2400" b="1" dirty="0">
                <a:solidFill>
                  <a:prstClr val="black"/>
                </a:solidFill>
              </a:rPr>
              <a:t>- </a:t>
            </a:r>
            <a:r>
              <a:rPr lang="ru-RU" sz="1800" dirty="0">
                <a:solidFill>
                  <a:prstClr val="black"/>
                </a:solidFill>
              </a:rPr>
              <a:t>место размещения контейнерной площадки</a:t>
            </a:r>
            <a:endParaRPr lang="ru-RU" dirty="0"/>
          </a:p>
        </p:txBody>
      </p:sp>
      <p:pic>
        <p:nvPicPr>
          <p:cNvPr id="7" name="Объект 6"/>
          <p:cNvPicPr>
            <a:picLocks noGrp="1" noChangeAspect="1"/>
          </p:cNvPicPr>
          <p:nvPr>
            <p:ph idx="1"/>
          </p:nvPr>
        </p:nvPicPr>
        <p:blipFill rotWithShape="1">
          <a:blip r:embed="rId2"/>
          <a:srcRect l="20167" t="16283" r="11161" b="7065"/>
          <a:stretch/>
        </p:blipFill>
        <p:spPr>
          <a:xfrm>
            <a:off x="2133600" y="1495303"/>
            <a:ext cx="8029303" cy="5041350"/>
          </a:xfrm>
          <a:prstGeom prst="rect">
            <a:avLst/>
          </a:prstGeom>
        </p:spPr>
      </p:pic>
      <p:sp>
        <p:nvSpPr>
          <p:cNvPr id="8" name="Овал 7"/>
          <p:cNvSpPr/>
          <p:nvPr/>
        </p:nvSpPr>
        <p:spPr>
          <a:xfrm>
            <a:off x="5695406" y="3222171"/>
            <a:ext cx="139337"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3849189" y="1314994"/>
            <a:ext cx="130628" cy="104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69144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dirty="0">
                <a:solidFill>
                  <a:prstClr val="black"/>
                </a:solidFill>
              </a:rPr>
              <a:t>Схема размещения мест (площадок) накопления ТКО</a:t>
            </a:r>
            <a:br>
              <a:rPr lang="ru-RU" sz="2400" b="1" dirty="0">
                <a:solidFill>
                  <a:prstClr val="black"/>
                </a:solidFill>
              </a:rPr>
            </a:br>
            <a:r>
              <a:rPr lang="ru-RU" sz="2400" b="1" dirty="0">
                <a:solidFill>
                  <a:prstClr val="black"/>
                </a:solidFill>
              </a:rPr>
              <a:t>в </a:t>
            </a:r>
            <a:r>
              <a:rPr lang="ru-RU" sz="2400" b="1" dirty="0" smtClean="0">
                <a:solidFill>
                  <a:prstClr val="black"/>
                </a:solidFill>
              </a:rPr>
              <a:t>с. Панфилово</a:t>
            </a:r>
            <a:r>
              <a:rPr lang="ru-RU" sz="2400" b="1" dirty="0">
                <a:solidFill>
                  <a:prstClr val="black"/>
                </a:solidFill>
              </a:rPr>
              <a:t/>
            </a:r>
            <a:br>
              <a:rPr lang="ru-RU" sz="2400" b="1" dirty="0">
                <a:solidFill>
                  <a:prstClr val="black"/>
                </a:solidFill>
              </a:rPr>
            </a:br>
            <a:r>
              <a:rPr lang="ru-RU" sz="2400" b="1" dirty="0">
                <a:solidFill>
                  <a:prstClr val="black"/>
                </a:solidFill>
              </a:rPr>
              <a:t>- </a:t>
            </a:r>
            <a:r>
              <a:rPr lang="ru-RU" sz="1800" dirty="0">
                <a:solidFill>
                  <a:prstClr val="black"/>
                </a:solidFill>
              </a:rPr>
              <a:t>место размещения контейнерной площадки</a:t>
            </a:r>
            <a:endParaRPr lang="ru-RU" dirty="0"/>
          </a:p>
        </p:txBody>
      </p:sp>
      <p:pic>
        <p:nvPicPr>
          <p:cNvPr id="5" name="Объект 4"/>
          <p:cNvPicPr>
            <a:picLocks noGrp="1" noChangeAspect="1"/>
          </p:cNvPicPr>
          <p:nvPr>
            <p:ph idx="1"/>
          </p:nvPr>
        </p:nvPicPr>
        <p:blipFill rotWithShape="1">
          <a:blip r:embed="rId2"/>
          <a:srcRect l="20648" t="14263" r="14169" b="7994"/>
          <a:stretch/>
        </p:blipFill>
        <p:spPr>
          <a:xfrm>
            <a:off x="2577737" y="1610511"/>
            <a:ext cx="7332617" cy="4960674"/>
          </a:xfrm>
          <a:prstGeom prst="rect">
            <a:avLst/>
          </a:prstGeom>
        </p:spPr>
      </p:pic>
      <p:sp>
        <p:nvSpPr>
          <p:cNvPr id="6" name="Овал 5"/>
          <p:cNvSpPr/>
          <p:nvPr/>
        </p:nvSpPr>
        <p:spPr>
          <a:xfrm>
            <a:off x="7585166" y="4188823"/>
            <a:ext cx="165463" cy="174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p:cNvSpPr/>
          <p:nvPr/>
        </p:nvSpPr>
        <p:spPr>
          <a:xfrm>
            <a:off x="5695406" y="3439886"/>
            <a:ext cx="148045" cy="148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3823063" y="1297577"/>
            <a:ext cx="182880" cy="156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7875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dirty="0">
                <a:solidFill>
                  <a:prstClr val="black"/>
                </a:solidFill>
              </a:rPr>
              <a:t>Схема размещения мест (площадок) накопления ТКО</a:t>
            </a:r>
            <a:br>
              <a:rPr lang="ru-RU" sz="2400" b="1" dirty="0">
                <a:solidFill>
                  <a:prstClr val="black"/>
                </a:solidFill>
              </a:rPr>
            </a:br>
            <a:r>
              <a:rPr lang="ru-RU" sz="2400" b="1" dirty="0">
                <a:solidFill>
                  <a:prstClr val="black"/>
                </a:solidFill>
              </a:rPr>
              <a:t>в </a:t>
            </a:r>
            <a:r>
              <a:rPr lang="ru-RU" sz="2400" b="1" dirty="0" smtClean="0">
                <a:solidFill>
                  <a:prstClr val="black"/>
                </a:solidFill>
              </a:rPr>
              <a:t>д. Запрудново</a:t>
            </a:r>
            <a:r>
              <a:rPr lang="ru-RU" sz="2400" b="1" dirty="0">
                <a:solidFill>
                  <a:prstClr val="black"/>
                </a:solidFill>
              </a:rPr>
              <a:t/>
            </a:r>
            <a:br>
              <a:rPr lang="ru-RU" sz="2400" b="1" dirty="0">
                <a:solidFill>
                  <a:prstClr val="black"/>
                </a:solidFill>
              </a:rPr>
            </a:br>
            <a:r>
              <a:rPr lang="ru-RU" sz="2400" b="1" dirty="0">
                <a:solidFill>
                  <a:prstClr val="black"/>
                </a:solidFill>
              </a:rPr>
              <a:t>- </a:t>
            </a:r>
            <a:r>
              <a:rPr lang="ru-RU" sz="1800" dirty="0">
                <a:solidFill>
                  <a:prstClr val="black"/>
                </a:solidFill>
              </a:rPr>
              <a:t>место размещения контейнерной площадки</a:t>
            </a:r>
            <a:endParaRPr lang="ru-RU" dirty="0"/>
          </a:p>
        </p:txBody>
      </p:sp>
      <p:pic>
        <p:nvPicPr>
          <p:cNvPr id="4" name="Объект 3"/>
          <p:cNvPicPr>
            <a:picLocks noGrp="1" noChangeAspect="1"/>
          </p:cNvPicPr>
          <p:nvPr>
            <p:ph idx="1"/>
          </p:nvPr>
        </p:nvPicPr>
        <p:blipFill rotWithShape="1">
          <a:blip r:embed="rId2"/>
          <a:srcRect l="21181" t="14683" r="5870" b="6864"/>
          <a:stretch/>
        </p:blipFill>
        <p:spPr>
          <a:xfrm>
            <a:off x="2246811" y="1484651"/>
            <a:ext cx="8412479" cy="5089030"/>
          </a:xfrm>
          <a:prstGeom prst="rect">
            <a:avLst/>
          </a:prstGeom>
        </p:spPr>
      </p:pic>
      <p:sp>
        <p:nvSpPr>
          <p:cNvPr id="5" name="Овал 4"/>
          <p:cNvSpPr/>
          <p:nvPr/>
        </p:nvSpPr>
        <p:spPr>
          <a:xfrm>
            <a:off x="3692434" y="1306286"/>
            <a:ext cx="121920"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897189" y="3936274"/>
            <a:ext cx="174171" cy="165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05191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dirty="0">
                <a:solidFill>
                  <a:prstClr val="black"/>
                </a:solidFill>
              </a:rPr>
              <a:t>Схема размещения мест (площадок) накопления ТКО</a:t>
            </a:r>
            <a:br>
              <a:rPr lang="ru-RU" sz="2400" b="1" dirty="0">
                <a:solidFill>
                  <a:prstClr val="black"/>
                </a:solidFill>
              </a:rPr>
            </a:br>
            <a:r>
              <a:rPr lang="ru-RU" sz="2400" b="1" dirty="0">
                <a:solidFill>
                  <a:prstClr val="black"/>
                </a:solidFill>
              </a:rPr>
              <a:t>в </a:t>
            </a:r>
            <a:r>
              <a:rPr lang="ru-RU" sz="2400" b="1" dirty="0" smtClean="0">
                <a:solidFill>
                  <a:prstClr val="black"/>
                </a:solidFill>
              </a:rPr>
              <a:t>п. Лом</a:t>
            </a:r>
            <a:r>
              <a:rPr lang="ru-RU" sz="2400" b="1" dirty="0">
                <a:solidFill>
                  <a:prstClr val="black"/>
                </a:solidFill>
              </a:rPr>
              <a:t/>
            </a:r>
            <a:br>
              <a:rPr lang="ru-RU" sz="2400" b="1" dirty="0">
                <a:solidFill>
                  <a:prstClr val="black"/>
                </a:solidFill>
              </a:rPr>
            </a:br>
            <a:r>
              <a:rPr lang="ru-RU" sz="2400" b="1" dirty="0">
                <a:solidFill>
                  <a:prstClr val="black"/>
                </a:solidFill>
              </a:rPr>
              <a:t>- </a:t>
            </a:r>
            <a:r>
              <a:rPr lang="ru-RU" sz="1800" dirty="0">
                <a:solidFill>
                  <a:prstClr val="black"/>
                </a:solidFill>
              </a:rPr>
              <a:t>место размещения контейнерной площадки</a:t>
            </a:r>
            <a:endParaRPr lang="ru-RU" dirty="0"/>
          </a:p>
        </p:txBody>
      </p:sp>
      <p:pic>
        <p:nvPicPr>
          <p:cNvPr id="4" name="Объект 3"/>
          <p:cNvPicPr>
            <a:picLocks noGrp="1" noChangeAspect="1"/>
          </p:cNvPicPr>
          <p:nvPr>
            <p:ph idx="1"/>
          </p:nvPr>
        </p:nvPicPr>
        <p:blipFill rotWithShape="1">
          <a:blip r:embed="rId2"/>
          <a:srcRect l="21293" t="15683" r="4970" b="4863"/>
          <a:stretch/>
        </p:blipFill>
        <p:spPr>
          <a:xfrm>
            <a:off x="2281646" y="1542136"/>
            <a:ext cx="8438605" cy="5114695"/>
          </a:xfrm>
          <a:prstGeom prst="rect">
            <a:avLst/>
          </a:prstGeom>
        </p:spPr>
      </p:pic>
      <p:sp>
        <p:nvSpPr>
          <p:cNvPr id="5" name="Овал 4"/>
          <p:cNvSpPr/>
          <p:nvPr/>
        </p:nvSpPr>
        <p:spPr>
          <a:xfrm>
            <a:off x="3657600" y="1288869"/>
            <a:ext cx="182880" cy="165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113417" y="4241074"/>
            <a:ext cx="182880" cy="191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7315200" y="4746171"/>
            <a:ext cx="174171" cy="191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8125096" y="2377440"/>
            <a:ext cx="200297" cy="191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6035040" y="3561806"/>
            <a:ext cx="182880" cy="174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7567749" y="5512526"/>
            <a:ext cx="174171" cy="174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628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57</Words>
  <Application>Microsoft Office PowerPoint</Application>
  <PresentationFormat>Широкоэкранный</PresentationFormat>
  <Paragraphs>35</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Calibri Light</vt:lpstr>
      <vt:lpstr>Тема Office</vt:lpstr>
      <vt:lpstr>Схемы размещения мест (площадок) накопления ТКО Размещение контейнерных площадок в п. Октябрьский - место размещения контейнерной площадки</vt:lpstr>
      <vt:lpstr>Схемы размещения мест (площадок) накопления ТКО Размещение контейнерных площадок в д. Дюдьково - место размещения контейнерной площадки</vt:lpstr>
      <vt:lpstr>Схема размещения мест (площадок) накопления ТКО в д. Ильинское - место размещения контейнерной площадки</vt:lpstr>
      <vt:lpstr>Схема размещения мест (площадок) накопления ТКО в с. Панфилово - место размещения контейнерной площадки</vt:lpstr>
      <vt:lpstr>Схема размещения мест (площадок) накопления ТКО в д. Запрудново - место размещения контейнерной площадки</vt:lpstr>
      <vt:lpstr>Схема размещения мест (площадок) накопления ТКО в п. Лом - место размещения контейнерной площадки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Схемы размещения мест (площадок) накопления ТКО Размещение контейнерных площадок в п. Октябрьский</dc:title>
  <dc:creator>User</dc:creator>
  <cp:lastModifiedBy>User</cp:lastModifiedBy>
  <cp:revision>12</cp:revision>
  <cp:lastPrinted>2019-09-16T07:58:28Z</cp:lastPrinted>
  <dcterms:created xsi:type="dcterms:W3CDTF">2019-09-16T07:00:57Z</dcterms:created>
  <dcterms:modified xsi:type="dcterms:W3CDTF">2020-08-26T08:32:49Z</dcterms:modified>
</cp:coreProperties>
</file>